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59" r:id="rId5"/>
    <p:sldId id="261" r:id="rId6"/>
    <p:sldId id="260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2" d="100"/>
          <a:sy n="82" d="100"/>
        </p:scale>
        <p:origin x="-72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B59B0-CB63-EF46-B15D-8FF181EDB348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EB3B6-EF41-2E4F-8BE2-8E550DD47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7952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8B477-7C5B-A142-BE71-9EFB3A11FCB0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C0E13-530C-4343-983B-AC3146FE1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427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1B53-E214-5348-8F3F-C18387BB3FAD}" type="datetime1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540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3271-A01A-F341-BCDB-66A6F4715F62}" type="datetime1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7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77C9E-DDCB-0646-A7E9-424DBAC822D0}" type="datetime1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46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125F7-3C2F-514F-8B08-FC2F4E7B9474}" type="datetime1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4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972A-A0BC-0E49-AF83-0134BFB88ACD}" type="datetime1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18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3C36C-7342-D04B-8136-A5BF844C01C7}" type="datetime1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0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A250-337B-1743-B969-7E4CEFF902B2}" type="datetime1">
              <a:rPr lang="en-US" smtClean="0"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95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B9D0-C052-7B46-9C22-C853849C37DB}" type="datetime1">
              <a:rPr lang="en-US" smtClean="0"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FF1B-BB1C-BF4A-B583-C6791671B6D9}" type="datetime1">
              <a:rPr lang="en-US" smtClean="0"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4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F187-07BC-D24E-8CCC-B4028FC10C05}" type="datetime1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28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E45-DFC8-3A49-AEB0-6D2C9A9BE7BF}" type="datetime1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57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54937-9A94-264E-A5BA-7C15C3A89659}" type="datetime1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0692E-CD3F-5047-BA62-E896D43EB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70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getsoundoff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921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8633" y="1675909"/>
            <a:ext cx="784321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Mission is to provide </a:t>
            </a:r>
            <a:r>
              <a:rPr lang="en-US" dirty="0"/>
              <a:t>youth with a forum for discussion, artistic expression, and action as a way to empower and encourage youth to have a strong voice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Site is organized around Causes which include: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Animal Rights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Education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Artistic Expression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Health &amp; Safety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Social Justice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Most interaction on the site occurs via blogging and reading posts of registered users.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469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35" y="1303130"/>
            <a:ext cx="8576365" cy="48230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Analytics Summary</a:t>
            </a:r>
          </a:p>
          <a:p>
            <a:pPr lvl="1"/>
            <a:r>
              <a:rPr lang="en-US" sz="2000" dirty="0" smtClean="0"/>
              <a:t>Site Launched Feb 2009</a:t>
            </a:r>
          </a:p>
          <a:p>
            <a:pPr lvl="1"/>
            <a:r>
              <a:rPr lang="en-US" sz="2000" dirty="0" smtClean="0"/>
              <a:t>The last 12 months had 20% more visits than previous 12 months</a:t>
            </a:r>
          </a:p>
          <a:p>
            <a:pPr lvl="1"/>
            <a:r>
              <a:rPr lang="en-US" sz="2000" dirty="0" smtClean="0"/>
              <a:t>Unique visitors increased 30% in last 12 months</a:t>
            </a:r>
          </a:p>
          <a:p>
            <a:pPr lvl="1"/>
            <a:r>
              <a:rPr lang="en-US" sz="2000" dirty="0" smtClean="0"/>
              <a:t>However, number of page views and time on site in last 12 months dropped 25 and 30% respectively. </a:t>
            </a:r>
          </a:p>
          <a:p>
            <a:pPr lvl="1"/>
            <a:r>
              <a:rPr lang="en-US" sz="2000" dirty="0" smtClean="0"/>
              <a:t>Average number of unique visitors per month is about 4,500. </a:t>
            </a:r>
          </a:p>
          <a:p>
            <a:pPr lvl="1"/>
            <a:r>
              <a:rPr lang="en-US" sz="2000" dirty="0" smtClean="0"/>
              <a:t>Only about 22% of unique visitors to site return back.</a:t>
            </a:r>
          </a:p>
          <a:p>
            <a:pPr lvl="1"/>
            <a:r>
              <a:rPr lang="en-US" sz="2000" dirty="0" smtClean="0"/>
              <a:t>There is currently a 64% bounce rate.</a:t>
            </a:r>
          </a:p>
          <a:p>
            <a:pPr lvl="1"/>
            <a:r>
              <a:rPr lang="en-US" sz="2000" dirty="0" smtClean="0"/>
              <a:t>Current Average time on site is only 2min and 54 sec..</a:t>
            </a:r>
          </a:p>
          <a:p>
            <a:pPr lvl="1"/>
            <a:r>
              <a:rPr lang="en-US" sz="2000" dirty="0" smtClean="0"/>
              <a:t>Average number of pages visited is 3.19.  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pic>
        <p:nvPicPr>
          <p:cNvPr id="4" name="Picture 3" descr="pugetsoundoff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9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228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35" y="1303130"/>
            <a:ext cx="8576365" cy="48230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Analytics Summary Continued</a:t>
            </a:r>
          </a:p>
          <a:p>
            <a:pPr lvl="1"/>
            <a:r>
              <a:rPr lang="en-US" sz="2000" dirty="0" smtClean="0"/>
              <a:t>Most of the activity on site is during the weekdays. </a:t>
            </a:r>
          </a:p>
          <a:p>
            <a:pPr lvl="1"/>
            <a:r>
              <a:rPr lang="en-US" sz="2000" dirty="0" smtClean="0"/>
              <a:t>Top referral traffic comes in through a Google Organic search.</a:t>
            </a:r>
          </a:p>
          <a:p>
            <a:pPr lvl="1"/>
            <a:r>
              <a:rPr lang="en-US" sz="2000" dirty="0" smtClean="0"/>
              <a:t>72% of visitors are from the United States.</a:t>
            </a:r>
          </a:p>
          <a:p>
            <a:pPr lvl="1"/>
            <a:r>
              <a:rPr lang="en-US" sz="2000" dirty="0" smtClean="0"/>
              <a:t>Most of traffic goes directly to the blog page of the website</a:t>
            </a:r>
          </a:p>
          <a:p>
            <a:pPr lvl="1"/>
            <a:r>
              <a:rPr lang="en-US" sz="2000" dirty="0" smtClean="0"/>
              <a:t>We noticed a spike on May 14, 2011 they had a significant spike in traffic from the Seattle Youth Summit 2011.</a:t>
            </a:r>
          </a:p>
          <a:p>
            <a:pPr lvl="1"/>
            <a:r>
              <a:rPr lang="en-US" sz="2000" dirty="0" smtClean="0"/>
              <a:t>Most activity on site seems to be driven by assignments from city of </a:t>
            </a:r>
            <a:r>
              <a:rPr lang="en-US" sz="2000" dirty="0"/>
              <a:t>S</a:t>
            </a:r>
            <a:r>
              <a:rPr lang="en-US" sz="2000" dirty="0" smtClean="0"/>
              <a:t>eattle public school teachers.’</a:t>
            </a:r>
          </a:p>
          <a:p>
            <a:pPr lvl="1"/>
            <a:endParaRPr lang="en-US" sz="2000" dirty="0" smtClean="0"/>
          </a:p>
          <a:p>
            <a:pPr lvl="1"/>
            <a:endParaRPr lang="en-US" sz="2400" dirty="0"/>
          </a:p>
        </p:txBody>
      </p:sp>
      <p:pic>
        <p:nvPicPr>
          <p:cNvPr id="4" name="Picture 3" descr="pugetsoundoff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9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268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35" y="1303130"/>
            <a:ext cx="8576365" cy="4823033"/>
          </a:xfrm>
        </p:spPr>
        <p:txBody>
          <a:bodyPr/>
          <a:lstStyle/>
          <a:p>
            <a:r>
              <a:rPr lang="en-US" sz="1800" dirty="0" smtClean="0"/>
              <a:t>Traffic Sources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pic>
        <p:nvPicPr>
          <p:cNvPr id="4" name="Picture 3" descr="pugetsoundoff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92168"/>
          </a:xfrm>
          <a:prstGeom prst="rect">
            <a:avLst/>
          </a:prstGeom>
        </p:spPr>
      </p:pic>
      <p:pic>
        <p:nvPicPr>
          <p:cNvPr id="2" name="Picture 1" descr="psotrafficsource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5" y="1855926"/>
            <a:ext cx="9144000" cy="427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27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35" y="1800087"/>
            <a:ext cx="8576365" cy="4823033"/>
          </a:xfrm>
        </p:spPr>
        <p:txBody>
          <a:bodyPr/>
          <a:lstStyle/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pic>
        <p:nvPicPr>
          <p:cNvPr id="4" name="Picture 3" descr="pugetsoundoff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92168"/>
          </a:xfrm>
          <a:prstGeom prst="rect">
            <a:avLst/>
          </a:prstGeom>
        </p:spPr>
      </p:pic>
      <p:pic>
        <p:nvPicPr>
          <p:cNvPr id="5" name="Picture 4" descr="psokeyword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4" y="2015829"/>
            <a:ext cx="9033565" cy="38715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5043" y="1487796"/>
            <a:ext cx="2961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Top Keyword Search Criteria: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928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35" y="1424603"/>
            <a:ext cx="8576365" cy="4823033"/>
          </a:xfrm>
        </p:spPr>
        <p:txBody>
          <a:bodyPr/>
          <a:lstStyle/>
          <a:p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pic>
        <p:nvPicPr>
          <p:cNvPr id="4" name="Picture 3" descr="pugetsoundoff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50696" cy="961583"/>
          </a:xfrm>
          <a:prstGeom prst="rect">
            <a:avLst/>
          </a:prstGeom>
        </p:spPr>
      </p:pic>
      <p:pic>
        <p:nvPicPr>
          <p:cNvPr id="2" name="Picture 1" descr="psovisitorflow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7" y="1490196"/>
            <a:ext cx="7465392" cy="5255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232" y="1055271"/>
            <a:ext cx="1552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Site Visit Flow: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324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35" y="1303130"/>
            <a:ext cx="8576365" cy="542234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Recommendations</a:t>
            </a:r>
          </a:p>
          <a:p>
            <a:pPr lvl="1"/>
            <a:r>
              <a:rPr lang="en-US" sz="1800" dirty="0" smtClean="0"/>
              <a:t>Email Series to drive users back to site</a:t>
            </a:r>
          </a:p>
          <a:p>
            <a:pPr lvl="2"/>
            <a:r>
              <a:rPr lang="en-US" sz="1600" dirty="0" smtClean="0"/>
              <a:t>Welcome to the site – information on what can be found on site, etc.</a:t>
            </a:r>
          </a:p>
          <a:p>
            <a:pPr lvl="2"/>
            <a:r>
              <a:rPr lang="en-US" sz="1600" dirty="0" smtClean="0"/>
              <a:t>Emails on regular basis via a e-newsletter to update what’s new on site, contests running, etc.</a:t>
            </a:r>
          </a:p>
          <a:p>
            <a:pPr lvl="1"/>
            <a:r>
              <a:rPr lang="en-US" sz="2000" dirty="0" smtClean="0"/>
              <a:t>Clearly defined Goal/Mission of Site.</a:t>
            </a:r>
          </a:p>
          <a:p>
            <a:pPr lvl="2"/>
            <a:r>
              <a:rPr lang="en-US" sz="1600" dirty="0" smtClean="0"/>
              <a:t>Move About Us to main tab in the links area versus in upper right corner.  </a:t>
            </a:r>
          </a:p>
          <a:p>
            <a:pPr lvl="1"/>
            <a:r>
              <a:rPr lang="en-US" sz="2000" dirty="0" smtClean="0"/>
              <a:t>Referral/Affiliate Site references</a:t>
            </a:r>
          </a:p>
          <a:p>
            <a:pPr lvl="2"/>
            <a:r>
              <a:rPr lang="en-US" sz="1600" dirty="0" smtClean="0"/>
              <a:t>Seattle YMCA should have link on their home site to drive visitors to Puget </a:t>
            </a:r>
            <a:r>
              <a:rPr lang="en-US" sz="1600" dirty="0" err="1" smtClean="0"/>
              <a:t>SoundOff</a:t>
            </a:r>
            <a:r>
              <a:rPr lang="en-US" sz="1600" dirty="0" smtClean="0"/>
              <a:t>.  Since this site partly owned by Seattle YMCA.</a:t>
            </a:r>
          </a:p>
          <a:p>
            <a:pPr lvl="1"/>
            <a:r>
              <a:rPr lang="en-US" sz="2000" dirty="0" smtClean="0"/>
              <a:t>Cross Promote Visits from Social Channels</a:t>
            </a:r>
          </a:p>
          <a:p>
            <a:pPr lvl="2"/>
            <a:r>
              <a:rPr lang="en-US" sz="1600" dirty="0" smtClean="0"/>
              <a:t>Twitter Posts to drive users back to site.</a:t>
            </a:r>
          </a:p>
          <a:p>
            <a:pPr lvl="1"/>
            <a:r>
              <a:rPr lang="en-US" sz="2000" dirty="0" smtClean="0"/>
              <a:t>Implement Google Analytics on Facebook site and Twitter</a:t>
            </a:r>
          </a:p>
          <a:p>
            <a:pPr lvl="1"/>
            <a:r>
              <a:rPr lang="en-US" sz="2000" dirty="0" smtClean="0"/>
              <a:t>Redesign website to facilitate how users are engaged.  </a:t>
            </a:r>
          </a:p>
          <a:p>
            <a:pPr lvl="2"/>
            <a:r>
              <a:rPr lang="en-US" sz="1600" dirty="0" smtClean="0"/>
              <a:t>Change  Causes to Blog Tags or </a:t>
            </a:r>
            <a:r>
              <a:rPr lang="en-US" sz="1600" smtClean="0"/>
              <a:t>Tag Cloud</a:t>
            </a:r>
            <a:endParaRPr lang="en-US" sz="1600" dirty="0" smtClean="0"/>
          </a:p>
          <a:p>
            <a:pPr lvl="2"/>
            <a:r>
              <a:rPr lang="en-US" sz="1600" dirty="0" smtClean="0"/>
              <a:t>Better Call To Action on Home Page</a:t>
            </a:r>
          </a:p>
          <a:p>
            <a:pPr lvl="2"/>
            <a:r>
              <a:rPr lang="en-US" sz="1600" dirty="0" smtClean="0"/>
              <a:t>YouTube should be featured on Home Page (i.e. monthly featured video)</a:t>
            </a:r>
          </a:p>
          <a:p>
            <a:pPr lvl="2"/>
            <a:endParaRPr lang="en-US" sz="1600" dirty="0" smtClean="0"/>
          </a:p>
          <a:p>
            <a:pPr lvl="2"/>
            <a:endParaRPr lang="en-US" sz="2000" dirty="0"/>
          </a:p>
          <a:p>
            <a:pPr lvl="2"/>
            <a:endParaRPr lang="en-US" sz="2000" dirty="0" smtClean="0"/>
          </a:p>
          <a:p>
            <a:pPr lvl="1"/>
            <a:endParaRPr lang="en-US" sz="2400" dirty="0"/>
          </a:p>
        </p:txBody>
      </p:sp>
      <p:pic>
        <p:nvPicPr>
          <p:cNvPr id="4" name="Picture 3" descr="pugetsoundofflog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9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926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419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Rosemary Ferrentino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Rosemary Ferrentino</dc:creator>
  <cp:lastModifiedBy>Rosemary Ferrentino</cp:lastModifiedBy>
  <cp:revision>23</cp:revision>
  <dcterms:created xsi:type="dcterms:W3CDTF">2012-03-11T23:25:17Z</dcterms:created>
  <dcterms:modified xsi:type="dcterms:W3CDTF">2012-03-15T01:06:35Z</dcterms:modified>
</cp:coreProperties>
</file>